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96" r:id="rId3"/>
    <p:sldId id="293" r:id="rId4"/>
    <p:sldId id="294" r:id="rId5"/>
    <p:sldId id="257" r:id="rId6"/>
    <p:sldId id="289" r:id="rId7"/>
    <p:sldId id="259" r:id="rId8"/>
    <p:sldId id="260" r:id="rId9"/>
    <p:sldId id="262" r:id="rId10"/>
    <p:sldId id="261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90" r:id="rId20"/>
    <p:sldId id="291" r:id="rId21"/>
    <p:sldId id="292" r:id="rId22"/>
    <p:sldId id="271" r:id="rId23"/>
    <p:sldId id="272" r:id="rId24"/>
    <p:sldId id="274" r:id="rId25"/>
    <p:sldId id="275" r:id="rId26"/>
    <p:sldId id="276" r:id="rId27"/>
    <p:sldId id="280" r:id="rId28"/>
    <p:sldId id="279" r:id="rId29"/>
    <p:sldId id="277" r:id="rId30"/>
    <p:sldId id="278" r:id="rId31"/>
    <p:sldId id="295" r:id="rId32"/>
    <p:sldId id="281" r:id="rId33"/>
    <p:sldId id="282" r:id="rId34"/>
    <p:sldId id="283" r:id="rId35"/>
    <p:sldId id="284" r:id="rId36"/>
    <p:sldId id="286" r:id="rId37"/>
    <p:sldId id="285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C585ABA-5955-DB4D-B2CE-91149821D0AD}">
          <p14:sldIdLst>
            <p14:sldId id="256"/>
            <p14:sldId id="296"/>
            <p14:sldId id="293"/>
            <p14:sldId id="294"/>
            <p14:sldId id="257"/>
            <p14:sldId id="289"/>
            <p14:sldId id="259"/>
            <p14:sldId id="260"/>
            <p14:sldId id="262"/>
            <p14:sldId id="261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90"/>
            <p14:sldId id="291"/>
            <p14:sldId id="292"/>
            <p14:sldId id="271"/>
            <p14:sldId id="272"/>
            <p14:sldId id="274"/>
            <p14:sldId id="275"/>
            <p14:sldId id="276"/>
            <p14:sldId id="280"/>
            <p14:sldId id="279"/>
            <p14:sldId id="277"/>
            <p14:sldId id="278"/>
            <p14:sldId id="295"/>
            <p14:sldId id="281"/>
            <p14:sldId id="282"/>
            <p14:sldId id="283"/>
            <p14:sldId id="284"/>
            <p14:sldId id="286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48"/>
    <p:restoredTop sz="94536"/>
  </p:normalViewPr>
  <p:slideViewPr>
    <p:cSldViewPr snapToGrid="0" snapToObjects="1">
      <p:cViewPr varScale="1">
        <p:scale>
          <a:sx n="94" d="100"/>
          <a:sy n="94" d="100"/>
        </p:scale>
        <p:origin x="5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099EF-1EF7-7247-81BB-24CB3EBAFA9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F0593-C825-C644-B98F-4E4EC7052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932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BF0593-C825-C644-B98F-4E4EC70529C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33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0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79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91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6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8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96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6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54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6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99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7D0C8-A124-F149-B724-3EB79485937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6D0D0-6860-5C4B-99CE-FBF3EF025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49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bbolker.github.io/mixedmodels-misc/glmmFAQ.html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bbolker.github.io/mixedmodels-misc/glmmFAQ.html" TargetMode="External"/><Relationship Id="rId2" Type="http://schemas.openxmlformats.org/officeDocument/2006/relationships/hyperlink" Target="http://bbolker.github.io/mixedmodels-misc/ecostats_chap.html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 12	</a:t>
            </a:r>
            <a:br>
              <a:rPr lang="en-US" dirty="0"/>
            </a:br>
            <a:r>
              <a:rPr lang="en-US" dirty="0"/>
              <a:t>Mixed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Modern and classical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“Modern” approach to mixed models involves explicitly estimating “random” parameters and their variances.</a:t>
            </a:r>
          </a:p>
          <a:p>
            <a:r>
              <a:rPr lang="en-US" dirty="0"/>
              <a:t>Compared to the classic approach to mixed models, the modern approach is:</a:t>
            </a:r>
          </a:p>
          <a:p>
            <a:pPr lvl="1"/>
            <a:r>
              <a:rPr lang="en-US" dirty="0"/>
              <a:t>conceptually clear</a:t>
            </a:r>
          </a:p>
          <a:p>
            <a:pPr lvl="1"/>
            <a:r>
              <a:rPr lang="en-US" dirty="0"/>
              <a:t>flexible</a:t>
            </a:r>
          </a:p>
          <a:p>
            <a:pPr lvl="1"/>
            <a:r>
              <a:rPr lang="en-US" dirty="0"/>
              <a:t>powerful</a:t>
            </a:r>
          </a:p>
          <a:p>
            <a:pPr lvl="1"/>
            <a:r>
              <a:rPr lang="en-US" dirty="0"/>
              <a:t>computationally difficult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974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Testing the effects of acid rain on spruce tree growth.</a:t>
            </a:r>
          </a:p>
          <a:p>
            <a:r>
              <a:rPr lang="en-US" dirty="0"/>
              <a:t>We have a complex manipulation (what kind of air the trees are exposed to). As a result:</a:t>
            </a:r>
          </a:p>
          <a:p>
            <a:r>
              <a:rPr lang="en-US" dirty="0"/>
              <a:t>We have a small number of trees</a:t>
            </a:r>
          </a:p>
          <a:p>
            <a:r>
              <a:rPr lang="en-US" dirty="0"/>
              <a:t>We take a lot of samples from each tree</a:t>
            </a:r>
          </a:p>
          <a:p>
            <a:r>
              <a:rPr lang="en-US" dirty="0"/>
              <a:t>“Treatment” is a fixed effect</a:t>
            </a:r>
          </a:p>
          <a:p>
            <a:pPr lvl="1"/>
            <a:r>
              <a:rPr lang="en-US" dirty="0"/>
              <a:t>We want to estimate the difference in growth with clean air and dirty air</a:t>
            </a:r>
          </a:p>
          <a:p>
            <a:r>
              <a:rPr lang="en-US" dirty="0"/>
              <a:t>“Tree” is a random effect</a:t>
            </a:r>
          </a:p>
          <a:p>
            <a:pPr lvl="1"/>
            <a:r>
              <a:rPr lang="en-US" dirty="0"/>
              <a:t>We want to know what about the </a:t>
            </a:r>
            <a:r>
              <a:rPr lang="en-US" i="1" dirty="0"/>
              <a:t>distribution</a:t>
            </a:r>
            <a:r>
              <a:rPr lang="en-US" dirty="0"/>
              <a:t> of tree effects (so we can control for it); we are not specifically interested in the difference in growth between tree 3 and tree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4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Random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effects are typically based on unordered factors</a:t>
            </a:r>
          </a:p>
          <a:p>
            <a:endParaRPr lang="en-US" dirty="0"/>
          </a:p>
          <a:p>
            <a:r>
              <a:rPr lang="en-US" dirty="0"/>
              <a:t>the levels of the factor are conceptualized as random samples from a larger population</a:t>
            </a:r>
          </a:p>
          <a:p>
            <a:endParaRPr lang="en-US" dirty="0"/>
          </a:p>
          <a:p>
            <a:r>
              <a:rPr lang="en-US" dirty="0"/>
              <a:t>the effect of each level is therefore a random variable</a:t>
            </a:r>
          </a:p>
          <a:p>
            <a:endParaRPr lang="en-US" dirty="0"/>
          </a:p>
          <a:p>
            <a:r>
              <a:rPr lang="en-US" dirty="0"/>
              <a:t>the essential parameters we estimate are not the effect of each level, but the mean and variance of the </a:t>
            </a:r>
            <a:r>
              <a:rPr lang="en-US" i="1" dirty="0"/>
              <a:t>distribution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538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Is this a random effect?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Treating something as a random effect means treating the levels as interchangeable from the point of view of your scientific hypothesis.</a:t>
            </a:r>
          </a:p>
          <a:p>
            <a:endParaRPr lang="en-US" dirty="0"/>
          </a:p>
          <a:p>
            <a:r>
              <a:rPr lang="en-US" dirty="0"/>
              <a:t>There is sometimes controversy about when it is appropriate to model a predictor using random effects.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1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Philosophical questions on random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are the levels chosen from a larger population?</a:t>
            </a:r>
          </a:p>
          <a:p>
            <a:r>
              <a:rPr lang="en-US" dirty="0"/>
              <a:t>are the levels chosen randomly?</a:t>
            </a:r>
          </a:p>
          <a:p>
            <a:r>
              <a:rPr lang="en-US" dirty="0"/>
              <a:t>are the levels a non-exhaustive sample of possible levels?</a:t>
            </a:r>
          </a:p>
          <a:p>
            <a:r>
              <a:rPr lang="en-US" dirty="0"/>
              <a:t>do you want to be able to make predictions about new (unobserved) levels?</a:t>
            </a:r>
          </a:p>
          <a:p>
            <a:pPr lvl="1"/>
            <a:r>
              <a:rPr lang="en-US" dirty="0"/>
              <a:t>or inferences that include them?</a:t>
            </a:r>
          </a:p>
          <a:p>
            <a:r>
              <a:rPr lang="en-US" dirty="0"/>
              <a:t>are you interested in the distribution of levels/variability among levels?</a:t>
            </a:r>
          </a:p>
          <a:p>
            <a:r>
              <a:rPr lang="en-US" dirty="0"/>
              <a:t>are you </a:t>
            </a:r>
            <a:r>
              <a:rPr lang="en-US" i="1" dirty="0"/>
              <a:t>uninterested</a:t>
            </a:r>
            <a:r>
              <a:rPr lang="en-US" dirty="0"/>
              <a:t> in testing hypotheses about specific levels?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57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Types of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5407"/>
            <a:ext cx="10515600" cy="4351338"/>
          </a:xfrm>
        </p:spPr>
        <p:txBody>
          <a:bodyPr/>
          <a:lstStyle/>
          <a:p>
            <a:r>
              <a:rPr lang="en-US" dirty="0"/>
              <a:t>There are several terms that are often used as synonyms for mixed models</a:t>
            </a:r>
          </a:p>
          <a:p>
            <a:r>
              <a:rPr lang="en-US" dirty="0"/>
              <a:t>repeated measures</a:t>
            </a:r>
          </a:p>
          <a:p>
            <a:pPr lvl="1"/>
            <a:r>
              <a:rPr lang="en-US" dirty="0"/>
              <a:t>individual identity would typically be associated with a random effect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8497"/>
          <a:stretch/>
        </p:blipFill>
        <p:spPr>
          <a:xfrm>
            <a:off x="3475004" y="3423773"/>
            <a:ext cx="5532582" cy="343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504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multilevel or hierarchical models</a:t>
            </a:r>
          </a:p>
          <a:p>
            <a:pPr lvl="1"/>
            <a:r>
              <a:rPr lang="en-US" dirty="0"/>
              <a:t>each identifiable level could have its own random effect: e.g., country, village, household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901" y="2730514"/>
            <a:ext cx="4211963" cy="388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56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Inferential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choice to make something a random effect often has more effect on your inferences about </a:t>
            </a:r>
            <a:r>
              <a:rPr lang="en-US" i="1" dirty="0"/>
              <a:t>other</a:t>
            </a:r>
            <a:r>
              <a:rPr lang="en-US" dirty="0"/>
              <a:t> variables than on your inferences about the focal variable</a:t>
            </a:r>
          </a:p>
          <a:p>
            <a:endParaRPr lang="en-US" dirty="0"/>
          </a:p>
          <a:p>
            <a:r>
              <a:rPr lang="en-US" dirty="0"/>
              <a:t>Inferring using a fixed effect means we are inferring across the group of levels we have measured (only)</a:t>
            </a:r>
          </a:p>
          <a:p>
            <a:endParaRPr lang="en-US" dirty="0"/>
          </a:p>
          <a:p>
            <a:r>
              <a:rPr lang="en-US" dirty="0"/>
              <a:t>Inferring using a random effect means we are inferring across a </a:t>
            </a:r>
            <a:r>
              <a:rPr lang="en-US" i="1" dirty="0"/>
              <a:t>population represented by</a:t>
            </a:r>
            <a:r>
              <a:rPr lang="en-US" dirty="0"/>
              <a:t> the group of levels we have measured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220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Influenza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measure effects of an influenza vaccination experiment for several years</a:t>
            </a:r>
          </a:p>
          <a:p>
            <a:endParaRPr lang="en-US" dirty="0"/>
          </a:p>
          <a:p>
            <a:r>
              <a:rPr lang="en-US" dirty="0"/>
              <a:t>Year as a fixed effect: did vaccination “help” on average over these years (with a particular set of flu strains, etc.)</a:t>
            </a:r>
          </a:p>
          <a:p>
            <a:endParaRPr lang="en-US" dirty="0"/>
          </a:p>
          <a:p>
            <a:r>
              <a:rPr lang="en-US" dirty="0"/>
              <a:t>Year as random effect: will vaccination “help” on average over a wider set of years (assuming observed years are representative).Note – year is not continuous in this case. It is treated as a factor. </a:t>
            </a:r>
          </a:p>
        </p:txBody>
      </p:sp>
    </p:spTree>
    <p:extLst>
      <p:ext uri="{BB962C8B-B14F-4D97-AF65-F5344CB8AC3E}">
        <p14:creationId xmlns:p14="http://schemas.microsoft.com/office/powerpoint/2010/main" val="2075059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06C9-3B55-824F-9C5D-6DA5749B9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3DDEF-8884-864F-AB1B-9EE9D11B6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performed an experiment where you wanted to understand the effects of infection on social preferences in birds. You performed a behavioral trial on each bird 4 times. </a:t>
            </a:r>
          </a:p>
          <a:p>
            <a:r>
              <a:rPr lang="en-US" dirty="0"/>
              <a:t>You want to know whether infection influences the time a bird spent foraging with it’s flock, or alone. </a:t>
            </a:r>
          </a:p>
          <a:p>
            <a:r>
              <a:rPr lang="en-US" dirty="0"/>
              <a:t>What are you fixed effects? </a:t>
            </a:r>
          </a:p>
          <a:p>
            <a:r>
              <a:rPr lang="en-US" dirty="0"/>
              <a:t>What are your random effects?</a:t>
            </a:r>
          </a:p>
          <a:p>
            <a:r>
              <a:rPr lang="en-US" dirty="0"/>
              <a:t>What distribution might you use? </a:t>
            </a:r>
          </a:p>
        </p:txBody>
      </p:sp>
    </p:spTree>
    <p:extLst>
      <p:ext uri="{BB962C8B-B14F-4D97-AF65-F5344CB8AC3E}">
        <p14:creationId xmlns:p14="http://schemas.microsoft.com/office/powerpoint/2010/main" val="775173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3D5E-38DB-E743-BB7A-0D5C0A446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hour adjustment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6CB70-7804-B64F-9273-7B0F41309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to bump office hour from Thursday to this Friday at 12:30</a:t>
            </a:r>
          </a:p>
          <a:p>
            <a:r>
              <a:rPr lang="en-US" dirty="0"/>
              <a:t>Will send announcement</a:t>
            </a:r>
          </a:p>
        </p:txBody>
      </p:sp>
    </p:spTree>
    <p:extLst>
      <p:ext uri="{BB962C8B-B14F-4D97-AF65-F5344CB8AC3E}">
        <p14:creationId xmlns:p14="http://schemas.microsoft.com/office/powerpoint/2010/main" val="306277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1010-31B3-3044-B772-DF434E344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5DF1A-B494-814B-BD1E-FD1DB11F3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collected data on bear movement behavior by GPS collaring 64 individual bears. You want to know how abundance of specific foods influences how far a bear moves. For each bear, you have 120 daily GPS measurements.</a:t>
            </a:r>
          </a:p>
          <a:p>
            <a:r>
              <a:rPr lang="en-US" dirty="0"/>
              <a:t>What are the fixed effects?</a:t>
            </a:r>
          </a:p>
          <a:p>
            <a:endParaRPr lang="en-US" dirty="0"/>
          </a:p>
          <a:p>
            <a:r>
              <a:rPr lang="en-US" dirty="0"/>
              <a:t>What are the random effects?</a:t>
            </a:r>
          </a:p>
          <a:p>
            <a:endParaRPr lang="en-US" dirty="0"/>
          </a:p>
          <a:p>
            <a:r>
              <a:rPr lang="en-US" dirty="0"/>
              <a:t>What distribution might you use? </a:t>
            </a:r>
          </a:p>
        </p:txBody>
      </p:sp>
    </p:spTree>
    <p:extLst>
      <p:ext uri="{BB962C8B-B14F-4D97-AF65-F5344CB8AC3E}">
        <p14:creationId xmlns:p14="http://schemas.microsoft.com/office/powerpoint/2010/main" val="12815156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BA3CC-AE15-3E43-AA33-1CD4D87F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5C39A-8925-ED4B-9070-93F29E1DC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want to understand how the location of a sediment sample from Antarctica influences the diversity of microbes in that sample from either ice covered lakes or dry basins. You collect 8 samples from each station and there are 10 lake stations and 10 basin station. You calculate your diversity metric.</a:t>
            </a:r>
          </a:p>
          <a:p>
            <a:r>
              <a:rPr lang="en-US" dirty="0"/>
              <a:t>What does your model look like?</a:t>
            </a:r>
          </a:p>
          <a:p>
            <a:r>
              <a:rPr lang="en-US" dirty="0"/>
              <a:t>What are you fixed effects?</a:t>
            </a:r>
          </a:p>
          <a:p>
            <a:r>
              <a:rPr lang="en-US" dirty="0"/>
              <a:t>What are your random effects?</a:t>
            </a:r>
          </a:p>
          <a:p>
            <a:r>
              <a:rPr lang="en-US" dirty="0"/>
              <a:t>What distribution would you use? </a:t>
            </a:r>
          </a:p>
        </p:txBody>
      </p:sp>
    </p:spTree>
    <p:extLst>
      <p:ext uri="{BB962C8B-B14F-4D97-AF65-F5344CB8AC3E}">
        <p14:creationId xmlns:p14="http://schemas.microsoft.com/office/powerpoint/2010/main" val="1471140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Identify the fixed and random effects in these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You measure stress hormones in 20 individuals each in 10 troops of baboons. You want to know whether sex and age affect hormone levels.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want to examine the effect of temperature on crayfish growth in 25 water bodies in 3 counties.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want to examine the effect of 6 power plants in 4 different rivers on heavy metal contamination in fish (you have 6 control locations). Your response variable is toxins from a single fish. </a:t>
            </a:r>
          </a:p>
        </p:txBody>
      </p:sp>
    </p:spTree>
    <p:extLst>
      <p:ext uri="{BB962C8B-B14F-4D97-AF65-F5344CB8AC3E}">
        <p14:creationId xmlns:p14="http://schemas.microsoft.com/office/powerpoint/2010/main" val="15909612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Practical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Modern methods</a:t>
            </a:r>
          </a:p>
          <a:p>
            <a:pPr lvl="1"/>
            <a:r>
              <a:rPr lang="en-US" dirty="0"/>
              <a:t>have you measured a sufficient number of levels to estimate a variance (&gt;4, preferably &gt;10)?</a:t>
            </a:r>
          </a:p>
          <a:p>
            <a:pPr lvl="1"/>
            <a:r>
              <a:rPr lang="en-US" dirty="0"/>
              <a:t>May need more for more complicated models</a:t>
            </a:r>
          </a:p>
          <a:p>
            <a:pPr lvl="1"/>
            <a:endParaRPr lang="en-US" dirty="0"/>
          </a:p>
          <a:p>
            <a:r>
              <a:rPr lang="en-US" dirty="0"/>
              <a:t>Classic methods</a:t>
            </a:r>
          </a:p>
          <a:p>
            <a:pPr lvl="1"/>
            <a:r>
              <a:rPr lang="en-US" dirty="0"/>
              <a:t>Do you have a balanced design?</a:t>
            </a:r>
          </a:p>
          <a:p>
            <a:pPr lvl="1"/>
            <a:endParaRPr lang="en-US" dirty="0"/>
          </a:p>
          <a:p>
            <a:r>
              <a:rPr lang="en-US" dirty="0"/>
              <a:t>Otherwise</a:t>
            </a:r>
          </a:p>
          <a:p>
            <a:pPr lvl="1"/>
            <a:r>
              <a:rPr lang="en-US" dirty="0"/>
              <a:t>Limit your inference (experiment vs more broadly)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Try an even more advanced approach (usually Bayesian)</a:t>
            </a:r>
          </a:p>
        </p:txBody>
      </p:sp>
    </p:spTree>
    <p:extLst>
      <p:ext uri="{BB962C8B-B14F-4D97-AF65-F5344CB8AC3E}">
        <p14:creationId xmlns:p14="http://schemas.microsoft.com/office/powerpoint/2010/main" val="18090099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Fitting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mixed-model packages can fit a wide variety of models. You just need to specify which effects are random.</a:t>
            </a:r>
          </a:p>
          <a:p>
            <a:pPr lvl="1"/>
            <a:r>
              <a:rPr lang="en-US" dirty="0"/>
              <a:t>Works with unbalanced designs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Works with crossed random effects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May require a lot of data (and sometimes a lot of levels) for a reliable fit</a:t>
            </a:r>
          </a:p>
          <a:p>
            <a:pPr lvl="2"/>
            <a:r>
              <a:rPr lang="en-US" dirty="0"/>
              <a:t>Depends on model complexity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1067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Too few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have something that should be a random-effect predictor, but you don’t have enough levels, you can’t fit a mixed model</a:t>
            </a:r>
          </a:p>
          <a:p>
            <a:endParaRPr lang="en-US" dirty="0"/>
          </a:p>
          <a:p>
            <a:r>
              <a:rPr lang="en-US" dirty="0"/>
              <a:t>It’s OK to treat your random effect as a fixed effect, as long as this is properly reflected in your scientific conclusions.</a:t>
            </a:r>
          </a:p>
          <a:p>
            <a:endParaRPr lang="en-US" dirty="0"/>
          </a:p>
          <a:p>
            <a:r>
              <a:rPr lang="en-US" dirty="0"/>
              <a:t>The scope of your analysis covers only the sampled levels, not the population they were sampled from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9116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complicated!</a:t>
            </a:r>
          </a:p>
        </p:txBody>
      </p:sp>
    </p:spTree>
    <p:extLst>
      <p:ext uri="{BB962C8B-B14F-4D97-AF65-F5344CB8AC3E}">
        <p14:creationId xmlns:p14="http://schemas.microsoft.com/office/powerpoint/2010/main" val="2695546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based on </a:t>
            </a:r>
            <a:r>
              <a:rPr lang="en-US" i="1" dirty="0"/>
              <a:t>marginal likelihood</a:t>
            </a:r>
            <a:r>
              <a:rPr lang="en-US" dirty="0"/>
              <a:t>: probability of observing outcomes.</a:t>
            </a:r>
          </a:p>
          <a:p>
            <a:r>
              <a:rPr lang="en-US" dirty="0"/>
              <a:t>Balance (dispersion of random effects around 0) with (dispersion of data conditional on random effect)</a:t>
            </a:r>
          </a:p>
          <a:p>
            <a:endParaRPr lang="en-US" dirty="0"/>
          </a:p>
          <a:p>
            <a:r>
              <a:rPr lang="en-US" b="1" dirty="0"/>
              <a:t>Shrinkage</a:t>
            </a:r>
            <a:r>
              <a:rPr lang="en-US" dirty="0"/>
              <a:t>: estimated values get “shrunk” toward the overall mean, especially in small-sample/extreme units</a:t>
            </a:r>
          </a:p>
        </p:txBody>
      </p:sp>
    </p:spTree>
    <p:extLst>
      <p:ext uri="{BB962C8B-B14F-4D97-AF65-F5344CB8AC3E}">
        <p14:creationId xmlns:p14="http://schemas.microsoft.com/office/powerpoint/2010/main" val="20006643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Practical details in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 err="1"/>
              <a:t>lme</a:t>
            </a:r>
            <a:r>
              <a:rPr lang="en-US" dirty="0"/>
              <a:t> (</a:t>
            </a:r>
            <a:r>
              <a:rPr lang="en-US" dirty="0" err="1"/>
              <a:t>nlme</a:t>
            </a:r>
            <a:r>
              <a:rPr lang="en-US" dirty="0"/>
              <a:t> package): older, better documented, more stable, complex variance structures, gives denominator </a:t>
            </a:r>
            <a:r>
              <a:rPr lang="en-US" dirty="0" err="1"/>
              <a:t>df</a:t>
            </a:r>
            <a:r>
              <a:rPr lang="en-US" dirty="0"/>
              <a:t>/p values</a:t>
            </a:r>
          </a:p>
          <a:p>
            <a:endParaRPr lang="en-US" dirty="0"/>
          </a:p>
          <a:p>
            <a:r>
              <a:rPr lang="en-US" dirty="0"/>
              <a:t>(g)</a:t>
            </a:r>
            <a:r>
              <a:rPr lang="en-US" dirty="0" err="1"/>
              <a:t>lmer</a:t>
            </a:r>
            <a:r>
              <a:rPr lang="en-US" dirty="0"/>
              <a:t> (lme4 package): newer, faster, does crossed random effects, GLMMs</a:t>
            </a:r>
          </a:p>
          <a:p>
            <a:endParaRPr lang="en-US" dirty="0"/>
          </a:p>
          <a:p>
            <a:r>
              <a:rPr lang="en-US" dirty="0"/>
              <a:t>many other special-purpose packages</a:t>
            </a:r>
          </a:p>
          <a:p>
            <a:endParaRPr lang="en-US" dirty="0"/>
          </a:p>
          <a:p>
            <a:r>
              <a:rPr lang="en-US" dirty="0"/>
              <a:t>We will primarily use lme4</a:t>
            </a:r>
          </a:p>
          <a:p>
            <a:r>
              <a:rPr lang="en-US" dirty="0">
                <a:hlinkClick r:id="rId2"/>
              </a:rPr>
              <a:t>https://bbolker.github.io/mixedmodels-misc/glmmFAQ.html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8854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Nested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Nested designs are inherently hierarchical</a:t>
            </a:r>
          </a:p>
          <a:p>
            <a:pPr lvl="1"/>
            <a:r>
              <a:rPr lang="en-US" dirty="0"/>
              <a:t>Each pupil belongs to a class and school</a:t>
            </a:r>
          </a:p>
          <a:p>
            <a:pPr fontAlgn="base"/>
            <a:r>
              <a:rPr lang="en-US" dirty="0"/>
              <a:t>In lme4, this would be (1|School/Class)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3168"/>
            <a:ext cx="12192000" cy="239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3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257CF-9A70-B240-9E5B-45AEE0665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Preparation of 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65070-7D3E-9A46-830C-0F564B8CE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Tuesday May 4</a:t>
            </a:r>
            <a:r>
              <a:rPr lang="en-US" baseline="30000" dirty="0"/>
              <a:t>th</a:t>
            </a:r>
            <a:r>
              <a:rPr lang="en-US" dirty="0"/>
              <a:t>, we will do class peer review of the projects</a:t>
            </a:r>
          </a:p>
          <a:p>
            <a:pPr lvl="1"/>
            <a:r>
              <a:rPr lang="en-US" dirty="0"/>
              <a:t>You must turn in your materials by 1:00 PM so I can assign peer review</a:t>
            </a:r>
          </a:p>
          <a:p>
            <a:r>
              <a:rPr lang="en-US" dirty="0"/>
              <a:t>This means that you must have something available to exchange with a peer</a:t>
            </a:r>
          </a:p>
          <a:p>
            <a:pPr lvl="1"/>
            <a:r>
              <a:rPr lang="en-US" dirty="0"/>
              <a:t>It could be:</a:t>
            </a:r>
          </a:p>
          <a:p>
            <a:pPr lvl="2"/>
            <a:r>
              <a:rPr lang="en-US" dirty="0"/>
              <a:t>A manuscript draft</a:t>
            </a:r>
          </a:p>
          <a:p>
            <a:pPr lvl="2"/>
            <a:r>
              <a:rPr lang="en-US" dirty="0"/>
              <a:t>A set of scripts</a:t>
            </a:r>
          </a:p>
          <a:p>
            <a:pPr lvl="2"/>
            <a:r>
              <a:rPr lang="en-US" dirty="0"/>
              <a:t>A collection of figures on which you would like feedback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053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Crossed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crossed designs, all levels belong to more than one level of an upper variable</a:t>
            </a:r>
          </a:p>
          <a:p>
            <a:pPr lvl="1"/>
            <a:r>
              <a:rPr lang="en-US" dirty="0" err="1"/>
              <a:t>E.g</a:t>
            </a:r>
            <a:r>
              <a:rPr lang="en-US" dirty="0"/>
              <a:t> students in class 1, go to school 1, 2, and 3</a:t>
            </a:r>
          </a:p>
          <a:p>
            <a:pPr fontAlgn="base"/>
            <a:r>
              <a:rPr lang="en-US" dirty="0"/>
              <a:t>We would specify this in lme4: (1|School) + (1|Class)</a:t>
            </a:r>
          </a:p>
          <a:p>
            <a:pPr marL="0" indent="0" fontAlgn="base">
              <a:buNone/>
            </a:pPr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07780"/>
            <a:ext cx="12192000" cy="279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77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Crossed experimental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  <a:p>
            <a:pPr lvl="1"/>
            <a:r>
              <a:rPr lang="en-US" dirty="0"/>
              <a:t>Imagine you have repeated replicates of sites that were randomly selected and every bird you sampled was also color banded which was randomly assigned (e.g. not only blue bands at </a:t>
            </a:r>
            <a:r>
              <a:rPr lang="en-US" dirty="0" err="1"/>
              <a:t>Pandapas</a:t>
            </a:r>
            <a:r>
              <a:rPr lang="en-US" dirty="0"/>
              <a:t> Pond)</a:t>
            </a:r>
          </a:p>
          <a:p>
            <a:pPr lvl="1"/>
            <a:endParaRPr lang="en-US" dirty="0"/>
          </a:p>
          <a:p>
            <a:pPr fontAlgn="base"/>
            <a:r>
              <a:rPr lang="en-US" dirty="0"/>
              <a:t>You could specify that in lme4: (1|Site) + (1|ColorBand)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7496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Random intercepts vs random slopes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simplest version is to think of your random effects as only random intercepts</a:t>
            </a:r>
          </a:p>
          <a:p>
            <a:r>
              <a:rPr lang="en-US" dirty="0"/>
              <a:t>But occasionally, we will also have random slopes</a:t>
            </a:r>
          </a:p>
          <a:p>
            <a:endParaRPr lang="en-US" dirty="0"/>
          </a:p>
          <a:p>
            <a:r>
              <a:rPr lang="en-US" dirty="0"/>
              <a:t>We wanted to understand how infection changed over date, measured at 25 sites </a:t>
            </a:r>
          </a:p>
          <a:p>
            <a:endParaRPr lang="en-US" dirty="0"/>
          </a:p>
          <a:p>
            <a:r>
              <a:rPr lang="en-US" dirty="0"/>
              <a:t>It is logical to include site </a:t>
            </a:r>
            <a:r>
              <a:rPr lang="mr-IN" dirty="0"/>
              <a:t>–</a:t>
            </a:r>
            <a:r>
              <a:rPr lang="en-US" dirty="0"/>
              <a:t> but what about date?</a:t>
            </a:r>
          </a:p>
          <a:p>
            <a:pPr lvl="1"/>
            <a:r>
              <a:rPr lang="en-US" dirty="0"/>
              <a:t>We want to know how infection changes with date so we </a:t>
            </a:r>
            <a:r>
              <a:rPr lang="en-US" b="1" dirty="0"/>
              <a:t>care</a:t>
            </a:r>
            <a:r>
              <a:rPr lang="en-US" dirty="0"/>
              <a:t> about that</a:t>
            </a:r>
          </a:p>
          <a:p>
            <a:pPr lvl="1"/>
            <a:r>
              <a:rPr lang="en-US" dirty="0"/>
              <a:t>But we were also concerned that the random variation across sites might differ by date. </a:t>
            </a:r>
          </a:p>
          <a:p>
            <a:pPr lvl="1"/>
            <a:r>
              <a:rPr lang="en-US" dirty="0"/>
              <a:t>As date changes, so might the distribution of data across sites</a:t>
            </a:r>
          </a:p>
          <a:p>
            <a:pPr lvl="1"/>
            <a:r>
              <a:rPr lang="en-US" dirty="0"/>
              <a:t>We modeled this is </a:t>
            </a:r>
            <a:r>
              <a:rPr lang="en-US" dirty="0" err="1"/>
              <a:t>inf</a:t>
            </a:r>
            <a:r>
              <a:rPr lang="en-US" dirty="0"/>
              <a:t> ~ date + (</a:t>
            </a:r>
            <a:r>
              <a:rPr lang="en-US" dirty="0" err="1"/>
              <a:t>date|site</a:t>
            </a:r>
            <a:r>
              <a:rPr lang="en-US" dirty="0"/>
              <a:t>) which allowed both the intercept and slope to be random effects</a:t>
            </a:r>
          </a:p>
        </p:txBody>
      </p:sp>
    </p:spTree>
    <p:extLst>
      <p:ext uri="{BB962C8B-B14F-4D97-AF65-F5344CB8AC3E}">
        <p14:creationId xmlns:p14="http://schemas.microsoft.com/office/powerpoint/2010/main" val="6629691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281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139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parsimony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you may have any number of potential structures of random effects, remember the simplest one will include just random intercepts</a:t>
            </a:r>
          </a:p>
        </p:txBody>
      </p:sp>
    </p:spTree>
    <p:extLst>
      <p:ext uri="{BB962C8B-B14F-4D97-AF65-F5344CB8AC3E}">
        <p14:creationId xmlns:p14="http://schemas.microsoft.com/office/powerpoint/2010/main" val="3706557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about predicting random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predict a model with random effects, you will likely want to drop them</a:t>
            </a:r>
          </a:p>
          <a:p>
            <a:endParaRPr lang="en-US" dirty="0"/>
          </a:p>
          <a:p>
            <a:r>
              <a:rPr lang="en-US" dirty="0"/>
              <a:t>In lme4, the syntax is predict(mm1, </a:t>
            </a:r>
            <a:r>
              <a:rPr lang="en-US" dirty="0" err="1"/>
              <a:t>re.form</a:t>
            </a:r>
            <a:r>
              <a:rPr lang="en-US" dirty="0"/>
              <a:t> = NA). </a:t>
            </a:r>
          </a:p>
        </p:txBody>
      </p:sp>
    </p:spTree>
    <p:extLst>
      <p:ext uri="{BB962C8B-B14F-4D97-AF65-F5344CB8AC3E}">
        <p14:creationId xmlns:p14="http://schemas.microsoft.com/office/powerpoint/2010/main" val="20732690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Digging deeper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Bolker</a:t>
            </a:r>
            <a:r>
              <a:rPr lang="en-US" dirty="0"/>
              <a:t> book chapter: </a:t>
            </a:r>
            <a:r>
              <a:rPr lang="en-US" dirty="0">
                <a:hlinkClick r:id="rId2"/>
              </a:rPr>
              <a:t>http://bbolker.github.io/mixedmodels-misc/ecostats_chap.html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https://bbolker.github.io/mixedmodels-misc/glmmFAQ.html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TREE Paper on canvas (in folder)</a:t>
            </a:r>
          </a:p>
        </p:txBody>
      </p:sp>
    </p:spTree>
    <p:extLst>
      <p:ext uri="{BB962C8B-B14F-4D97-AF65-F5344CB8AC3E}">
        <p14:creationId xmlns:p14="http://schemas.microsoft.com/office/powerpoint/2010/main" val="1319065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R..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645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FEA54-C17F-DD42-8027-2A5892182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965A2B-3945-DD43-AB23-A77C6FC91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3756" y="1424791"/>
            <a:ext cx="5868682" cy="519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60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the differences between fixed and random effects</a:t>
            </a:r>
          </a:p>
          <a:p>
            <a:endParaRPr lang="en-US" dirty="0"/>
          </a:p>
          <a:p>
            <a:r>
              <a:rPr lang="en-US" dirty="0"/>
              <a:t>Introduce mixed models and how to use them</a:t>
            </a:r>
          </a:p>
          <a:p>
            <a:endParaRPr lang="en-US" dirty="0"/>
          </a:p>
          <a:p>
            <a:r>
              <a:rPr lang="en-US" dirty="0"/>
              <a:t>Run mixed models in 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59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A7F60-3332-6F40-8638-2BFF4E860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models optional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F5A09-7248-A842-92A2-01531777F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using Mixed Models in the future, I highly recommend the TREE paper posted</a:t>
            </a:r>
          </a:p>
          <a:p>
            <a:r>
              <a:rPr lang="en-US" b="1" u="sng" dirty="0"/>
              <a:t>Generalized linear mixed models: a practical guide for ecology and evolution</a:t>
            </a:r>
            <a:br>
              <a:rPr lang="en-US" b="1" u="sng" dirty="0"/>
            </a:br>
            <a:endParaRPr lang="en-US" b="1" u="sng" dirty="0"/>
          </a:p>
          <a:p>
            <a:pPr lvl="1"/>
            <a:r>
              <a:rPr lang="en-US" dirty="0"/>
              <a:t>Technical details (R fitting and packages) are a bit out of date but background is still relevant</a:t>
            </a:r>
          </a:p>
        </p:txBody>
      </p:sp>
    </p:spTree>
    <p:extLst>
      <p:ext uri="{BB962C8B-B14F-4D97-AF65-F5344CB8AC3E}">
        <p14:creationId xmlns:p14="http://schemas.microsoft.com/office/powerpoint/2010/main" val="3278162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often have block effects (e.g. pseudoreplication) that we need to account for</a:t>
            </a:r>
          </a:p>
          <a:p>
            <a:pPr lvl="1"/>
            <a:r>
              <a:rPr lang="en-US" dirty="0"/>
              <a:t>What is pseudoreplication?</a:t>
            </a:r>
          </a:p>
          <a:p>
            <a:pPr lvl="1"/>
            <a:endParaRPr lang="en-US" dirty="0"/>
          </a:p>
          <a:p>
            <a:r>
              <a:rPr lang="en-US" dirty="0"/>
              <a:t>Identifying the ways in which are individual points are correlated, and how we need to consider these can be difficult. </a:t>
            </a:r>
          </a:p>
          <a:p>
            <a:endParaRPr lang="en-US" dirty="0"/>
          </a:p>
          <a:p>
            <a:r>
              <a:rPr lang="en-US" dirty="0"/>
              <a:t>Sometimes we want to account for this variability, but we don’t really care about estimating a specific effect</a:t>
            </a:r>
          </a:p>
        </p:txBody>
      </p:sp>
    </p:spTree>
    <p:extLst>
      <p:ext uri="{BB962C8B-B14F-4D97-AF65-F5344CB8AC3E}">
        <p14:creationId xmlns:p14="http://schemas.microsoft.com/office/powerpoint/2010/main" val="1539644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2834"/>
            <a:ext cx="10515600" cy="1325563"/>
          </a:xfrm>
        </p:spPr>
        <p:txBody>
          <a:bodyPr/>
          <a:lstStyle/>
          <a:p>
            <a:r>
              <a:rPr lang="en-US" b="1" dirty="0"/>
              <a:t>Mixed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5564"/>
            <a:ext cx="10515600" cy="4611399"/>
          </a:xfrm>
        </p:spPr>
        <p:txBody>
          <a:bodyPr/>
          <a:lstStyle/>
          <a:p>
            <a:r>
              <a:rPr lang="en-US" dirty="0"/>
              <a:t>Mixed models are models which combine “random” and “fixed” effects.</a:t>
            </a:r>
          </a:p>
          <a:p>
            <a:r>
              <a:rPr lang="en-US" dirty="0"/>
              <a:t>Fixed effects are effects whose parameters we wish to estimate</a:t>
            </a:r>
          </a:p>
          <a:p>
            <a:pPr lvl="1"/>
            <a:r>
              <a:rPr lang="en-US" dirty="0"/>
              <a:t>Examples?</a:t>
            </a:r>
          </a:p>
          <a:p>
            <a:endParaRPr lang="en-US" dirty="0"/>
          </a:p>
          <a:p>
            <a:r>
              <a:rPr lang="en-US" dirty="0"/>
              <a:t>Random effects are effects that we wish to account for without estimating individually</a:t>
            </a:r>
          </a:p>
          <a:p>
            <a:pPr lvl="1"/>
            <a:r>
              <a:rPr lang="en-US" dirty="0"/>
              <a:t>Site</a:t>
            </a:r>
          </a:p>
          <a:p>
            <a:pPr lvl="1"/>
            <a:r>
              <a:rPr lang="en-US" dirty="0"/>
              <a:t>Village of residence</a:t>
            </a:r>
          </a:p>
          <a:p>
            <a:pPr lvl="1"/>
            <a:r>
              <a:rPr lang="en-US" dirty="0"/>
              <a:t>Plot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680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Classical approaches to mixed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classic approach to mixed models involves fitting regular linear models, but interpreting the “sums of squares” differently.</a:t>
            </a:r>
          </a:p>
          <a:p>
            <a:pPr lvl="1"/>
            <a:r>
              <a:rPr lang="en-US" dirty="0"/>
              <a:t>Decompose sums of squares</a:t>
            </a:r>
          </a:p>
          <a:p>
            <a:pPr lvl="1"/>
            <a:r>
              <a:rPr lang="en-US" dirty="0"/>
              <a:t>Decide which error terms to put in the denominator, which in the numerator, how many degrees of freedom</a:t>
            </a:r>
          </a:p>
          <a:p>
            <a:endParaRPr lang="en-US" dirty="0"/>
          </a:p>
          <a:p>
            <a:r>
              <a:rPr lang="en-US" dirty="0"/>
              <a:t>Classic approaches will </a:t>
            </a:r>
            <a:r>
              <a:rPr lang="en-US" i="1" dirty="0"/>
              <a:t>not</a:t>
            </a:r>
            <a:r>
              <a:rPr lang="en-US" dirty="0"/>
              <a:t> work well if you have</a:t>
            </a:r>
          </a:p>
          <a:p>
            <a:pPr lvl="1"/>
            <a:r>
              <a:rPr lang="en-US" dirty="0"/>
              <a:t>strongly unbalanced designs</a:t>
            </a:r>
          </a:p>
          <a:p>
            <a:pPr lvl="1"/>
            <a:r>
              <a:rPr lang="en-US" dirty="0"/>
              <a:t>responses that you’d rather treat with a GLM(M) (e.g., binary responses)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478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4886</TotalTime>
  <Words>1896</Words>
  <Application>Microsoft Macintosh PowerPoint</Application>
  <PresentationFormat>Widescreen</PresentationFormat>
  <Paragraphs>215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Mangal</vt:lpstr>
      <vt:lpstr>Office Theme</vt:lpstr>
      <vt:lpstr>Week 12  Mixed Models</vt:lpstr>
      <vt:lpstr>Office hour adjustment</vt:lpstr>
      <vt:lpstr>Preparation of final project</vt:lpstr>
      <vt:lpstr>Survey</vt:lpstr>
      <vt:lpstr>Goals</vt:lpstr>
      <vt:lpstr>Mixed models optional reading</vt:lpstr>
      <vt:lpstr>Background</vt:lpstr>
      <vt:lpstr>Mixed models</vt:lpstr>
      <vt:lpstr>Classical approaches to mixed models</vt:lpstr>
      <vt:lpstr>Modern and classical approaches</vt:lpstr>
      <vt:lpstr>Example</vt:lpstr>
      <vt:lpstr>Random effects</vt:lpstr>
      <vt:lpstr>Is this a random effect?</vt:lpstr>
      <vt:lpstr>Philosophical questions on random effects</vt:lpstr>
      <vt:lpstr>Types of analysis</vt:lpstr>
      <vt:lpstr>Types of analysis</vt:lpstr>
      <vt:lpstr>Inferential questions</vt:lpstr>
      <vt:lpstr>Influenza example</vt:lpstr>
      <vt:lpstr>Example</vt:lpstr>
      <vt:lpstr>Example</vt:lpstr>
      <vt:lpstr>Example</vt:lpstr>
      <vt:lpstr>Identify the fixed and random effects in these examples</vt:lpstr>
      <vt:lpstr>Practical questions</vt:lpstr>
      <vt:lpstr>Fitting</vt:lpstr>
      <vt:lpstr>Too few levels</vt:lpstr>
      <vt:lpstr>How it works</vt:lpstr>
      <vt:lpstr>How it works</vt:lpstr>
      <vt:lpstr>Practical details in R</vt:lpstr>
      <vt:lpstr>Nested experimental designs</vt:lpstr>
      <vt:lpstr>Crossed experimental designs</vt:lpstr>
      <vt:lpstr>Crossed experimental designs</vt:lpstr>
      <vt:lpstr>Random intercepts vs random slopes</vt:lpstr>
      <vt:lpstr>Coding random effects</vt:lpstr>
      <vt:lpstr>Remember parsimony</vt:lpstr>
      <vt:lpstr>A note about predicting random effects</vt:lpstr>
      <vt:lpstr>Digging deeper</vt:lpstr>
      <vt:lpstr>Go to R..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12  Mixed Models</dc:title>
  <dc:creator>Kate Langwig</dc:creator>
  <cp:lastModifiedBy>Kate Langwig</cp:lastModifiedBy>
  <cp:revision>53</cp:revision>
  <dcterms:created xsi:type="dcterms:W3CDTF">2018-04-09T16:43:43Z</dcterms:created>
  <dcterms:modified xsi:type="dcterms:W3CDTF">2021-04-15T16:07:47Z</dcterms:modified>
</cp:coreProperties>
</file>

<file path=docProps/thumbnail.jpeg>
</file>